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75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4643" autoAdjust="0"/>
  </p:normalViewPr>
  <p:slideViewPr>
    <p:cSldViewPr>
      <p:cViewPr>
        <p:scale>
          <a:sx n="66" d="100"/>
          <a:sy n="66" d="100"/>
        </p:scale>
        <p:origin x="-15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KTORATURA\FINALE\User%20Satisfaction%20Survey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J:\DOKTORATURA\FINALE\User%20Satisfaction%20Surve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KTORATURA\FINALE\User%20Satisfaction%20Surve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OKTORATURA\FINALE\User%20Satisfaction%20Surve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OKTORATURA\FINALE\User%20Satisfaction%20Surve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OKTORATURA\FINALE\User%20Satisfaction%20Survey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OKTORATURA\FINALE\User%20Satisfaction%20Survey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OKTORATURA\FINALE\User%20Satisfaction%20Survey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OKTORATURA\FINALE\User%20Satisfaction%20Survey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J:\DOKTORATURA\FINALE\User%20Satisfaction%20Surve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MK!$B$13:$B$14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MK!$D$13:$D$14</c:f>
              <c:numCache>
                <c:formatCode>0%</c:formatCode>
                <c:ptCount val="2"/>
                <c:pt idx="0">
                  <c:v>0.84000000000000064</c:v>
                </c:pt>
                <c:pt idx="1">
                  <c:v>0.16000000000000009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49600"/>
        <c:axId val="144251136"/>
      </c:barChart>
      <c:catAx>
        <c:axId val="144249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4251136"/>
        <c:crosses val="autoZero"/>
        <c:auto val="1"/>
        <c:lblAlgn val="ctr"/>
        <c:lblOffset val="100"/>
        <c:noMultiLvlLbl val="0"/>
      </c:catAx>
      <c:valAx>
        <c:axId val="1442511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4249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78358821851662E-2"/>
          <c:y val="0.13792423888043767"/>
          <c:w val="0.40700720485471964"/>
          <c:h val="0.68378186302880783"/>
        </c:manualLayout>
      </c:layout>
      <c:doughnutChart>
        <c:varyColors val="1"/>
        <c:ser>
          <c:idx val="0"/>
          <c:order val="0"/>
          <c:tx>
            <c:strRef>
              <c:f>MK!$H$192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MK!$G$193:$G$196</c:f>
              <c:strCache>
                <c:ptCount val="4"/>
                <c:pt idx="0">
                  <c:v>Is the content understandable?</c:v>
                </c:pt>
                <c:pt idx="1">
                  <c:v>Is the content well-structured and correlates to your requirements?</c:v>
                </c:pt>
                <c:pt idx="2">
                  <c:v>How do you evaluate the support of the system?</c:v>
                </c:pt>
                <c:pt idx="3">
                  <c:v>It is easy to use?</c:v>
                </c:pt>
              </c:strCache>
            </c:strRef>
          </c:cat>
          <c:val>
            <c:numRef>
              <c:f>MK!$H$193:$H$196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MK!$I$192</c:f>
              <c:strCache>
                <c:ptCount val="1"/>
                <c:pt idx="0">
                  <c:v>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MK!$G$193:$G$196</c:f>
              <c:strCache>
                <c:ptCount val="4"/>
                <c:pt idx="0">
                  <c:v>Is the content understandable?</c:v>
                </c:pt>
                <c:pt idx="1">
                  <c:v>Is the content well-structured and correlates to your requirements?</c:v>
                </c:pt>
                <c:pt idx="2">
                  <c:v>How do you evaluate the support of the system?</c:v>
                </c:pt>
                <c:pt idx="3">
                  <c:v>It is easy to use?</c:v>
                </c:pt>
              </c:strCache>
            </c:strRef>
          </c:cat>
          <c:val>
            <c:numRef>
              <c:f>MK!$I$193:$I$196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MK!$J$192</c:f>
              <c:strCache>
                <c:ptCount val="1"/>
                <c:pt idx="0">
                  <c:v>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MK!$G$193:$G$196</c:f>
              <c:strCache>
                <c:ptCount val="4"/>
                <c:pt idx="0">
                  <c:v>Is the content understandable?</c:v>
                </c:pt>
                <c:pt idx="1">
                  <c:v>Is the content well-structured and correlates to your requirements?</c:v>
                </c:pt>
                <c:pt idx="2">
                  <c:v>How do you evaluate the support of the system?</c:v>
                </c:pt>
                <c:pt idx="3">
                  <c:v>It is easy to use?</c:v>
                </c:pt>
              </c:strCache>
            </c:strRef>
          </c:cat>
          <c:val>
            <c:numRef>
              <c:f>MK!$J$193:$J$196</c:f>
              <c:numCache>
                <c:formatCode>0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MK!$K$192</c:f>
              <c:strCache>
                <c:ptCount val="1"/>
                <c:pt idx="0">
                  <c:v>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MK!$G$193:$G$196</c:f>
              <c:strCache>
                <c:ptCount val="4"/>
                <c:pt idx="0">
                  <c:v>Is the content understandable?</c:v>
                </c:pt>
                <c:pt idx="1">
                  <c:v>Is the content well-structured and correlates to your requirements?</c:v>
                </c:pt>
                <c:pt idx="2">
                  <c:v>How do you evaluate the support of the system?</c:v>
                </c:pt>
                <c:pt idx="3">
                  <c:v>It is easy to use?</c:v>
                </c:pt>
              </c:strCache>
            </c:strRef>
          </c:cat>
          <c:val>
            <c:numRef>
              <c:f>MK!$K$193:$K$196</c:f>
              <c:numCache>
                <c:formatCode>0</c:formatCode>
                <c:ptCount val="4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MK!$L$192</c:f>
              <c:strCache>
                <c:ptCount val="1"/>
                <c:pt idx="0">
                  <c:v>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MK!$G$193:$G$196</c:f>
              <c:strCache>
                <c:ptCount val="4"/>
                <c:pt idx="0">
                  <c:v>Is the content understandable?</c:v>
                </c:pt>
                <c:pt idx="1">
                  <c:v>Is the content well-structured and correlates to your requirements?</c:v>
                </c:pt>
                <c:pt idx="2">
                  <c:v>How do you evaluate the support of the system?</c:v>
                </c:pt>
                <c:pt idx="3">
                  <c:v>It is easy to use?</c:v>
                </c:pt>
              </c:strCache>
            </c:strRef>
          </c:cat>
          <c:val>
            <c:numRef>
              <c:f>MK!$L$193:$L$196</c:f>
              <c:numCache>
                <c:formatCode>0</c:formatCode>
                <c:ptCount val="4"/>
                <c:pt idx="0">
                  <c:v>47</c:v>
                </c:pt>
                <c:pt idx="1">
                  <c:v>41</c:v>
                </c:pt>
                <c:pt idx="2">
                  <c:v>48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34386125786724"/>
          <c:y val="0.16500532593836936"/>
          <c:w val="0.52781642780033011"/>
          <c:h val="0.68436639892990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0845377767250181E-2"/>
                  <c:y val="0.309402129922072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59206419412511E-2"/>
                  <c:y val="-7.526941450949894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502820441334611E-2"/>
                  <c:y val="1.51627143469319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779710011256642E-2"/>
                  <c:y val="1.67838494135572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MK!$B$6:$B$10</c:f>
              <c:strCache>
                <c:ptCount val="5"/>
                <c:pt idx="0">
                  <c:v>24 or younger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or older</c:v>
                </c:pt>
              </c:strCache>
            </c:strRef>
          </c:cat>
          <c:val>
            <c:numRef>
              <c:f>MK!$D$6:$D$10</c:f>
              <c:numCache>
                <c:formatCode>0%</c:formatCode>
                <c:ptCount val="5"/>
                <c:pt idx="0">
                  <c:v>0.4</c:v>
                </c:pt>
                <c:pt idx="1">
                  <c:v>0.44</c:v>
                </c:pt>
                <c:pt idx="2">
                  <c:v>0.1</c:v>
                </c:pt>
                <c:pt idx="3">
                  <c:v>6.0000000000000032E-2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MK!$B$22:$B$29</c:f>
              <c:strCache>
                <c:ptCount val="8"/>
                <c:pt idx="0">
                  <c:v>I am skeptical of social media and do not use it at all.</c:v>
                </c:pt>
                <c:pt idx="1">
                  <c:v>I am curious about social media but have not used it yet.</c:v>
                </c:pt>
                <c:pt idx="2">
                  <c:v>I have tried social media but am not comfortable with it.</c:v>
                </c:pt>
                <c:pt idx="3">
                  <c:v>I have tried social media but am just now beginning to use it personally.</c:v>
                </c:pt>
                <c:pt idx="4">
                  <c:v>I am using social media and consider myself a "beginner"</c:v>
                </c:pt>
                <c:pt idx="5">
                  <c:v>I am using social media more often now and am comfortable with it.</c:v>
                </c:pt>
                <c:pt idx="6">
                  <c:v>I use social media tools and consider myself an "advanced" user.</c:v>
                </c:pt>
                <c:pt idx="7">
                  <c:v>I consider myself an "expert" when it comes to social media.</c:v>
                </c:pt>
              </c:strCache>
            </c:strRef>
          </c:cat>
          <c:val>
            <c:numRef>
              <c:f>MK!$D$22:$D$29</c:f>
              <c:numCache>
                <c:formatCode>0%</c:formatCode>
                <c:ptCount val="8"/>
                <c:pt idx="0">
                  <c:v>0.02</c:v>
                </c:pt>
                <c:pt idx="1">
                  <c:v>0.04</c:v>
                </c:pt>
                <c:pt idx="2">
                  <c:v>0</c:v>
                </c:pt>
                <c:pt idx="3">
                  <c:v>0.1</c:v>
                </c:pt>
                <c:pt idx="4">
                  <c:v>0.14000000000000001</c:v>
                </c:pt>
                <c:pt idx="5">
                  <c:v>0.4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66336"/>
        <c:axId val="145596800"/>
      </c:barChart>
      <c:catAx>
        <c:axId val="145566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/>
            </a:pPr>
            <a:endParaRPr lang="en-US"/>
          </a:p>
        </c:txPr>
        <c:crossAx val="145596800"/>
        <c:crosses val="autoZero"/>
        <c:auto val="1"/>
        <c:lblAlgn val="r"/>
        <c:lblOffset val="100"/>
        <c:noMultiLvlLbl val="0"/>
      </c:catAx>
      <c:valAx>
        <c:axId val="1455968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556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MK!$F$42</c:f>
              <c:strCache>
                <c:ptCount val="1"/>
                <c:pt idx="0">
                  <c:v>How do you judge the information of the launch and the training of www.emama.mk?</c:v>
                </c:pt>
              </c:strCache>
            </c:strRef>
          </c:tx>
          <c:invertIfNegative val="0"/>
          <c:cat>
            <c:numRef>
              <c:f>MK!$G$41:$K$41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MK!$G$42:$K$42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MK!$F$43</c:f>
              <c:strCache>
                <c:ptCount val="1"/>
                <c:pt idx="0">
                  <c:v>Does your browser display all information correctly in www.emama.mk?</c:v>
                </c:pt>
              </c:strCache>
            </c:strRef>
          </c:tx>
          <c:invertIfNegative val="0"/>
          <c:cat>
            <c:numRef>
              <c:f>MK!$G$41:$K$41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MK!$G$43:$K$43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MK!$F$44</c:f>
              <c:strCache>
                <c:ptCount val="1"/>
                <c:pt idx="0">
                  <c:v>Is site load time appropriate to content and response?</c:v>
                </c:pt>
              </c:strCache>
            </c:strRef>
          </c:tx>
          <c:invertIfNegative val="0"/>
          <c:cat>
            <c:numRef>
              <c:f>MK!$G$41:$K$41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MK!$G$44:$K$44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7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31840"/>
        <c:axId val="148133376"/>
      </c:barChart>
      <c:catAx>
        <c:axId val="1481318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48133376"/>
        <c:crosses val="autoZero"/>
        <c:auto val="1"/>
        <c:lblAlgn val="ctr"/>
        <c:lblOffset val="100"/>
        <c:noMultiLvlLbl val="0"/>
      </c:catAx>
      <c:valAx>
        <c:axId val="1481333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131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MK!$F$70</c:f>
              <c:strCache>
                <c:ptCount val="1"/>
                <c:pt idx="0">
                  <c:v>Text‐to‐background contrast of www.emama.mk</c:v>
                </c:pt>
              </c:strCache>
            </c:strRef>
          </c:tx>
          <c:invertIfNegative val="0"/>
          <c:cat>
            <c:numRef>
              <c:f>MK!$G$69:$K$69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MK!$G$70:$K$70</c:f>
              <c:numCache>
                <c:formatCode>General</c:formatCode>
                <c:ptCount val="5"/>
                <c:pt idx="0" formatCode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12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MK!$F$71</c:f>
              <c:strCache>
                <c:ptCount val="1"/>
                <c:pt idx="0">
                  <c:v>Is the font size and style easy to read on www.emama.mk?</c:v>
                </c:pt>
              </c:strCache>
            </c:strRef>
          </c:tx>
          <c:invertIfNegative val="0"/>
          <c:cat>
            <c:numRef>
              <c:f>MK!$G$69:$K$69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MK!$G$71:$K$71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MK!$F$72</c:f>
              <c:strCache>
                <c:ptCount val="1"/>
                <c:pt idx="0">
                  <c:v>Does the site www.emama.mk have a consistent look and feel?</c:v>
                </c:pt>
              </c:strCache>
            </c:strRef>
          </c:tx>
          <c:invertIfNegative val="0"/>
          <c:cat>
            <c:numRef>
              <c:f>MK!$G$69:$K$69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MK!$G$72:$K$72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43</c:v>
                </c:pt>
              </c:numCache>
            </c:numRef>
          </c:val>
        </c:ser>
        <c:ser>
          <c:idx val="3"/>
          <c:order val="3"/>
          <c:tx>
            <c:strRef>
              <c:f>MK!$F$73</c:f>
              <c:strCache>
                <c:ptCount val="1"/>
                <c:pt idx="0">
                  <c:v>If you have a disability regarding your eyesight: Is the content readable?</c:v>
                </c:pt>
              </c:strCache>
            </c:strRef>
          </c:tx>
          <c:invertIfNegative val="0"/>
          <c:cat>
            <c:numRef>
              <c:f>MK!$G$69:$K$69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MK!$G$73:$K$73</c:f>
              <c:numCache>
                <c:formatCode>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13</c:v>
                </c:pt>
                <c:pt idx="4">
                  <c:v>26</c:v>
                </c:pt>
              </c:numCache>
            </c:numRef>
          </c:val>
        </c:ser>
        <c:ser>
          <c:idx val="4"/>
          <c:order val="4"/>
          <c:tx>
            <c:strRef>
              <c:f>MK!$F$74</c:f>
              <c:strCache>
                <c:ptCount val="1"/>
                <c:pt idx="0">
                  <c:v>Is the label location and format consistent in www.emama.mk?</c:v>
                </c:pt>
              </c:strCache>
            </c:strRef>
          </c:tx>
          <c:invertIfNegative val="0"/>
          <c:cat>
            <c:numRef>
              <c:f>MK!$G$69:$K$69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MK!$G$74:$K$74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95200"/>
        <c:axId val="148196736"/>
      </c:barChart>
      <c:catAx>
        <c:axId val="14819520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48196736"/>
        <c:crosses val="autoZero"/>
        <c:auto val="1"/>
        <c:lblAlgn val="ctr"/>
        <c:lblOffset val="100"/>
        <c:tickMarkSkip val="1"/>
        <c:noMultiLvlLbl val="0"/>
      </c:catAx>
      <c:valAx>
        <c:axId val="14819673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148195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MK!$G$92</c:f>
              <c:strCache>
                <c:ptCount val="1"/>
                <c:pt idx="0">
                  <c:v>Are the major parts/menus of the www.emama.mk site directly accessible from the main page?</c:v>
                </c:pt>
              </c:strCache>
            </c:strRef>
          </c:tx>
          <c:invertIfNegative val="0"/>
          <c:cat>
            <c:numRef>
              <c:f>MK!$H$91:$L$91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MK!$H$92:$L$92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MK!$G$93</c:f>
              <c:strCache>
                <c:ptCount val="1"/>
                <c:pt idx="0">
                  <c:v>Are the navigation labels clear and descriptive in www.emama.mk?</c:v>
                </c:pt>
              </c:strCache>
            </c:strRef>
          </c:tx>
          <c:invertIfNegative val="0"/>
          <c:cat>
            <c:numRef>
              <c:f>MK!$H$91:$L$91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MK!$H$93:$L$93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MK!$G$94</c:f>
              <c:strCache>
                <c:ptCount val="1"/>
                <c:pt idx="0">
                  <c:v>Is the workflow navigation consistent and easy to identify in www.emama.mk?</c:v>
                </c:pt>
              </c:strCache>
            </c:strRef>
          </c:tx>
          <c:invertIfNegative val="0"/>
          <c:cat>
            <c:numRef>
              <c:f>MK!$H$91:$L$91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MK!$H$94:$L$94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9</c:v>
                </c:pt>
                <c:pt idx="4">
                  <c:v>39</c:v>
                </c:pt>
              </c:numCache>
            </c:numRef>
          </c:val>
        </c:ser>
        <c:ser>
          <c:idx val="3"/>
          <c:order val="3"/>
          <c:tx>
            <c:strRef>
              <c:f>MK!$G$95</c:f>
              <c:strCache>
                <c:ptCount val="1"/>
                <c:pt idx="0">
                  <c:v>Is the www.emama.mk site search easy to access?</c:v>
                </c:pt>
              </c:strCache>
            </c:strRef>
          </c:tx>
          <c:invertIfNegative val="0"/>
          <c:cat>
            <c:numRef>
              <c:f>MK!$H$91:$L$91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MK!$H$95:$L$95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33</c:v>
                </c:pt>
              </c:numCache>
            </c:numRef>
          </c:val>
        </c:ser>
        <c:ser>
          <c:idx val="4"/>
          <c:order val="4"/>
          <c:tx>
            <c:strRef>
              <c:f>MK!$G$96</c:f>
              <c:strCache>
                <c:ptCount val="1"/>
                <c:pt idx="0">
                  <c:v>Is the exit point clear on each page in www.emama.mk?</c:v>
                </c:pt>
              </c:strCache>
            </c:strRef>
          </c:tx>
          <c:invertIfNegative val="0"/>
          <c:cat>
            <c:numRef>
              <c:f>MK!$H$91:$L$91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MK!$H$96:$L$96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59968"/>
        <c:axId val="148261504"/>
      </c:barChart>
      <c:catAx>
        <c:axId val="148259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261504"/>
        <c:crosses val="autoZero"/>
        <c:auto val="1"/>
        <c:lblAlgn val="ctr"/>
        <c:lblOffset val="100"/>
        <c:noMultiLvlLbl val="0"/>
      </c:catAx>
      <c:valAx>
        <c:axId val="148261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8259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MK!$G$127</c:f>
              <c:strCache>
                <c:ptCount val="1"/>
                <c:pt idx="0">
                  <c:v>Are the messages regarding status clear and descriptive?</c:v>
                </c:pt>
              </c:strCache>
            </c:strRef>
          </c:tx>
          <c:invertIfNegative val="0"/>
          <c:cat>
            <c:numRef>
              <c:f>MK!$H$126:$L$126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MK!$H$127:$L$127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  <c:pt idx="4">
                  <c:v>34</c:v>
                </c:pt>
              </c:numCache>
            </c:numRef>
          </c:val>
        </c:ser>
        <c:ser>
          <c:idx val="1"/>
          <c:order val="1"/>
          <c:tx>
            <c:strRef>
              <c:f>MK!$G$128</c:f>
              <c:strCache>
                <c:ptCount val="1"/>
                <c:pt idx="0">
                  <c:v>Are the messages regarding exceptions/errors clear and descriptive?</c:v>
                </c:pt>
              </c:strCache>
            </c:strRef>
          </c:tx>
          <c:invertIfNegative val="0"/>
          <c:cat>
            <c:numRef>
              <c:f>MK!$H$126:$L$126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MK!$H$128:$L$128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  <c:pt idx="4">
                  <c:v>36</c:v>
                </c:pt>
              </c:numCache>
            </c:numRef>
          </c:val>
        </c:ser>
        <c:ser>
          <c:idx val="2"/>
          <c:order val="2"/>
          <c:tx>
            <c:strRef>
              <c:f>MK!$G$129</c:f>
              <c:strCache>
                <c:ptCount val="1"/>
                <c:pt idx="0">
                  <c:v>Position of messages on screen is good</c:v>
                </c:pt>
              </c:strCache>
            </c:strRef>
          </c:tx>
          <c:invertIfNegative val="0"/>
          <c:cat>
            <c:numRef>
              <c:f>MK!$H$126:$L$126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MK!$H$129:$L$129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97216"/>
        <c:axId val="148298752"/>
      </c:barChart>
      <c:catAx>
        <c:axId val="1482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98752"/>
        <c:crosses val="autoZero"/>
        <c:auto val="1"/>
        <c:lblAlgn val="ctr"/>
        <c:lblOffset val="100"/>
        <c:noMultiLvlLbl val="0"/>
      </c:catAx>
      <c:valAx>
        <c:axId val="14829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97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MK!$F$149</c:f>
              <c:strCache>
                <c:ptCount val="1"/>
                <c:pt idx="0">
                  <c:v>Is the site www.emama.mk designed to require minimal help and instructions?</c:v>
                </c:pt>
              </c:strCache>
            </c:strRef>
          </c:tx>
          <c:invertIfNegative val="0"/>
          <c:cat>
            <c:numRef>
              <c:f>MK!$G$148:$K$148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MK!$G$149:$K$149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strRef>
              <c:f>MK!$F$150</c:f>
              <c:strCache>
                <c:ptCount val="1"/>
                <c:pt idx="0">
                  <c:v>Is the help and instruction information on www.emama.mk easily accessible?</c:v>
                </c:pt>
              </c:strCache>
            </c:strRef>
          </c:tx>
          <c:invertIfNegative val="0"/>
          <c:cat>
            <c:numRef>
              <c:f>MK!$G$148:$K$148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MK!$G$150:$K$150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MK!$F$151</c:f>
              <c:strCache>
                <c:ptCount val="1"/>
                <c:pt idx="0">
                  <c:v>Is there an easy channel in www.emama.mk available to communicate with an administrator?</c:v>
                </c:pt>
              </c:strCache>
            </c:strRef>
          </c:tx>
          <c:invertIfNegative val="0"/>
          <c:cat>
            <c:numRef>
              <c:f>MK!$G$148:$K$148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MK!$G$151:$K$151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00704"/>
        <c:axId val="148602240"/>
      </c:barChart>
      <c:catAx>
        <c:axId val="1486007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48602240"/>
        <c:crosses val="autoZero"/>
        <c:auto val="1"/>
        <c:lblAlgn val="ctr"/>
        <c:lblOffset val="100"/>
        <c:noMultiLvlLbl val="0"/>
      </c:catAx>
      <c:valAx>
        <c:axId val="1486022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600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MK!$F$174</c:f>
              <c:strCache>
                <c:ptCount val="1"/>
                <c:pt idx="0">
                  <c:v>Easy to learn to operate the site www.emama.mk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MK!$G$173:$K$173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MK!$G$174:$K$174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MK!$F$175</c:f>
              <c:strCache>
                <c:ptCount val="1"/>
                <c:pt idx="0">
                  <c:v>Easy to explore new features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MK!$G$173:$K$173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MK!$G$175:$K$175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MK!$F$176</c:f>
              <c:strCache>
                <c:ptCount val="1"/>
                <c:pt idx="0">
                  <c:v>Easy to remember names and use of commands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MK!$G$173:$K$173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MK!$G$176:$K$176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8996096"/>
        <c:axId val="148997632"/>
      </c:barChart>
      <c:catAx>
        <c:axId val="1489960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8997632"/>
        <c:crosses val="autoZero"/>
        <c:auto val="1"/>
        <c:lblAlgn val="ctr"/>
        <c:lblOffset val="100"/>
        <c:noMultiLvlLbl val="0"/>
      </c:catAx>
      <c:valAx>
        <c:axId val="14899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899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1B64-2DDF-405C-A6E2-0607E0CD869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443D-15C9-49B6-AA2A-94A6EFF5D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443D-15C9-49B6-AA2A-94A6EFF5DE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3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6631-570A-4C05-9247-8939384491C9}" type="datetime1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42C-073B-45B4-8D8B-8F71B187E48D}" type="datetime1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2A9F-EA51-4E84-93CC-18EFC4E5AEE3}" type="datetime1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652-E36B-4709-AF78-AD7376E02B3C}" type="datetime1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7C5C-0C26-47FA-B67B-76FB75FCFA04}" type="datetime1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9838-42EC-47BD-9B86-10A89302F138}" type="datetime1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438E-2831-4BFC-BE94-04B91B1EFDCA}" type="datetime1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5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F9B3-4EE9-47A0-B1C3-FE8CA5658BC5}" type="datetime1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DBFD-1C9D-49F3-821E-2910CDF7E953}" type="datetime1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637D-2F97-4DAD-A139-9C77569682F4}" type="datetime1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6A49-3358-42FD-BFC9-2FDA90FCFE24}" type="datetime1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8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5DBC9E-AD2E-494E-8460-9226A41A4AFB}" type="datetime1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4th Mediterranean Conference on Embedded Computing (MECO 2015) / 14 - 8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5F31A8-1669-42D0-A699-2A79A01B86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941168"/>
            <a:ext cx="5976664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Quantitative Research on Using Social Networking Site www.emama.mk as Online Community </a:t>
            </a:r>
            <a:r>
              <a:rPr lang="en-US" sz="3200" b="1" dirty="0" smtClean="0"/>
              <a:t>for </a:t>
            </a:r>
            <a:r>
              <a:rPr lang="en-US" sz="3200" b="1" dirty="0"/>
              <a:t>Health Purposes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200" y="5301208"/>
            <a:ext cx="3816424" cy="720080"/>
          </a:xfrm>
        </p:spPr>
        <p:txBody>
          <a:bodyPr>
            <a:noAutofit/>
          </a:bodyPr>
          <a:lstStyle/>
          <a:p>
            <a:r>
              <a:rPr lang="en-US" b="1" dirty="0" err="1"/>
              <a:t>Marika</a:t>
            </a:r>
            <a:r>
              <a:rPr lang="en-US" b="1" dirty="0"/>
              <a:t> </a:t>
            </a:r>
            <a:r>
              <a:rPr lang="en-US" b="1" dirty="0" err="1"/>
              <a:t>Apostolova</a:t>
            </a:r>
            <a:r>
              <a:rPr lang="en-US" b="1" dirty="0"/>
              <a:t> </a:t>
            </a:r>
            <a:r>
              <a:rPr lang="en-US" b="1" dirty="0" err="1" smtClean="0"/>
              <a:t>Trpkovska</a:t>
            </a:r>
            <a:endParaRPr lang="en-US" b="1" dirty="0" smtClean="0"/>
          </a:p>
          <a:p>
            <a:r>
              <a:rPr lang="en-US" b="1" dirty="0" err="1" smtClean="0"/>
              <a:t>Betim</a:t>
            </a:r>
            <a:r>
              <a:rPr lang="en-US" b="1" dirty="0" smtClean="0"/>
              <a:t> </a:t>
            </a:r>
            <a:r>
              <a:rPr lang="en-US" b="1" dirty="0" err="1" smtClean="0"/>
              <a:t>Cico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accessibility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729626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420351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navigation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94445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Exceptions and handling statuses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193178"/>
              </p:ext>
            </p:extLst>
          </p:nvPr>
        </p:nvGraphicFramePr>
        <p:xfrm>
          <a:off x="1043609" y="1868071"/>
          <a:ext cx="7200800" cy="415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5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user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54436"/>
              </p:ext>
            </p:extLst>
          </p:nvPr>
        </p:nvGraphicFramePr>
        <p:xfrm>
          <a:off x="425116" y="181164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1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88798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Efficiency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81852"/>
              </p:ext>
            </p:extLst>
          </p:nvPr>
        </p:nvGraphicFramePr>
        <p:xfrm>
          <a:off x="768350" y="1772816"/>
          <a:ext cx="8052122" cy="453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1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did a good job</a:t>
            </a:r>
          </a:p>
          <a:p>
            <a:r>
              <a:rPr lang="en-US" dirty="0" smtClean="0"/>
              <a:t>Implementation of new services like pregnancy tracker</a:t>
            </a:r>
          </a:p>
          <a:p>
            <a:r>
              <a:rPr lang="en-US" dirty="0" smtClean="0"/>
              <a:t>Language option </a:t>
            </a:r>
            <a:r>
              <a:rPr lang="en-US" dirty="0" smtClean="0"/>
              <a:t>(Albanian and English version)</a:t>
            </a:r>
          </a:p>
          <a:p>
            <a:r>
              <a:rPr lang="en-US" dirty="0" smtClean="0"/>
              <a:t>Working on prediction tool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8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b="-1"/>
          <a:stretch/>
        </p:blipFill>
        <p:spPr>
          <a:xfrm>
            <a:off x="1547664" y="836712"/>
            <a:ext cx="6696744" cy="4930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744216"/>
            <a:ext cx="8229600" cy="478112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The reasons why a social network for moms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r>
              <a:rPr lang="en-US" sz="2400" dirty="0" smtClean="0"/>
              <a:t>The eMama.mk architecture</a:t>
            </a:r>
          </a:p>
          <a:p>
            <a:r>
              <a:rPr lang="en-US" sz="2400" dirty="0" smtClean="0"/>
              <a:t>Presentation </a:t>
            </a:r>
            <a:r>
              <a:rPr lang="en-US" sz="2400" dirty="0"/>
              <a:t>and </a:t>
            </a:r>
            <a:r>
              <a:rPr lang="en-US" sz="2400" dirty="0" smtClean="0"/>
              <a:t>results of </a:t>
            </a:r>
            <a:r>
              <a:rPr lang="en-US" sz="2400" dirty="0"/>
              <a:t>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quantitative study </a:t>
            </a:r>
            <a:endParaRPr lang="en-US" sz="1800" dirty="0"/>
          </a:p>
          <a:p>
            <a:r>
              <a:rPr lang="en-US" sz="2400" dirty="0" smtClean="0"/>
              <a:t>Conclusions and future works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(Slovenia) / 23 - 30 august 2015</a:t>
            </a:r>
            <a:endParaRPr lang="en-US" dirty="0"/>
          </a:p>
        </p:txBody>
      </p:sp>
      <p:pic>
        <p:nvPicPr>
          <p:cNvPr id="1026" name="Picture 2" descr="http://cdn.kidspot.com.au/wp-content/uploads/2015/03/mother_sick_ch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488832" cy="41764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 networks have become technology that is often used by the </a:t>
            </a:r>
            <a:r>
              <a:rPr lang="en-US" dirty="0" smtClean="0"/>
              <a:t>people</a:t>
            </a:r>
            <a:r>
              <a:rPr lang="mk-MK" dirty="0" smtClean="0"/>
              <a:t> </a:t>
            </a:r>
            <a:r>
              <a:rPr lang="en-US" dirty="0" smtClean="0"/>
              <a:t>and they </a:t>
            </a:r>
            <a:r>
              <a:rPr lang="en-US" dirty="0"/>
              <a:t>represent a key instrument in people’s health </a:t>
            </a:r>
            <a:r>
              <a:rPr lang="en-US" dirty="0" smtClean="0"/>
              <a:t>support </a:t>
            </a:r>
          </a:p>
          <a:p>
            <a:r>
              <a:rPr lang="en-US" dirty="0" smtClean="0"/>
              <a:t>Commercial </a:t>
            </a:r>
            <a:r>
              <a:rPr lang="en-US" dirty="0"/>
              <a:t>web sites aim to attract people offering fast </a:t>
            </a:r>
            <a:r>
              <a:rPr lang="en-US" dirty="0" smtClean="0"/>
              <a:t>information </a:t>
            </a:r>
          </a:p>
          <a:p>
            <a:pPr lvl="1"/>
            <a:r>
              <a:rPr lang="en-US" dirty="0" smtClean="0"/>
              <a:t>inappropriate </a:t>
            </a:r>
            <a:r>
              <a:rPr lang="en-US" dirty="0"/>
              <a:t>when </a:t>
            </a:r>
            <a:r>
              <a:rPr lang="en-US" dirty="0" smtClean="0"/>
              <a:t>we </a:t>
            </a:r>
            <a:r>
              <a:rPr lang="en-US" dirty="0"/>
              <a:t>want to include people in socialization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Online </a:t>
            </a:r>
            <a:r>
              <a:rPr lang="en-US" dirty="0"/>
              <a:t>communities generally share the same goals, or they have something in </a:t>
            </a:r>
            <a:r>
              <a:rPr lang="en-US" dirty="0" smtClean="0"/>
              <a:t>common</a:t>
            </a:r>
          </a:p>
          <a:p>
            <a:r>
              <a:rPr lang="en-US" dirty="0" smtClean="0"/>
              <a:t>First time mother related to children health</a:t>
            </a:r>
          </a:p>
          <a:p>
            <a:pPr lvl="1"/>
            <a:r>
              <a:rPr lang="en-US" dirty="0" smtClean="0"/>
              <a:t>Online doctor   +    Facebook government organization    +    Forums    +    Web sites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 smtClean="0"/>
          </a:p>
          <a:p>
            <a:r>
              <a:rPr lang="en-US" dirty="0" smtClean="0"/>
              <a:t>Social network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emama.mk</a:t>
            </a:r>
            <a:r>
              <a:rPr lang="en-US" dirty="0" smtClean="0"/>
              <a:t> that act as a online community</a:t>
            </a:r>
          </a:p>
          <a:p>
            <a:pPr lvl="1"/>
            <a:r>
              <a:rPr lang="en-US" sz="1200" dirty="0"/>
              <a:t>Ordinary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posting, commenting, forming groups</a:t>
            </a:r>
            <a:r>
              <a:rPr lang="en-US" sz="1200" dirty="0" smtClean="0"/>
              <a:t>) and </a:t>
            </a:r>
            <a:r>
              <a:rPr lang="en-US" sz="1200" dirty="0" err="1" smtClean="0"/>
              <a:t>dvanced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(Immunization reminder &amp; Children disease prediction</a:t>
            </a:r>
            <a:r>
              <a:rPr lang="en-US" sz="1200" dirty="0" smtClean="0"/>
              <a:t>) social services + online 24/7 doctor + children health information</a:t>
            </a:r>
            <a:endParaRPr lang="en-US" sz="1200" dirty="0"/>
          </a:p>
        </p:txBody>
      </p:sp>
      <p:pic>
        <p:nvPicPr>
          <p:cNvPr id="2052" name="Picture 4" descr="http://alodoktore.mk/wp-content/uploads/2015/02/AloDoktore-LogoFINALNO-so-02-small-150x135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86213" cy="6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4797152"/>
            <a:ext cx="1763688" cy="45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232248" cy="6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http://ak-hdl.buzzfed.com/static/2014-02/enhanced/webdr06/7/12/enhanced-buzz-17050-139179490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21" y="394087"/>
            <a:ext cx="2916006" cy="29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d this entry in every mom&amp;#39;s: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1"/>
          <a:stretch/>
        </p:blipFill>
        <p:spPr bwMode="auto">
          <a:xfrm>
            <a:off x="1168126" y="1852090"/>
            <a:ext cx="1747690" cy="10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only laundry instructions that make sens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93088"/>
            <a:ext cx="2304256" cy="16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loogg.com/wp-content/uploads/mother-father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0" y="3082850"/>
            <a:ext cx="2774730" cy="17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2.wp.com/viralsection.com/wp-content/uploads/2015/06/Mom-Vs-Dad4.jpg?resize=900%2C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6" y="4941168"/>
            <a:ext cx="2631528" cy="16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amazingthingss.com/wp-content/uploads/2015/06/B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65004"/>
            <a:ext cx="4752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DOKTORATURA\FINALE\archi sy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106943" cy="56840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4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60848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/>
              <a:t>reflexive </a:t>
            </a:r>
            <a:r>
              <a:rPr lang="en-US" dirty="0" smtClean="0"/>
              <a:t>analysis</a:t>
            </a:r>
            <a:r>
              <a:rPr lang="en-US" dirty="0" smtClean="0"/>
              <a:t> </a:t>
            </a:r>
            <a:r>
              <a:rPr lang="en-US" dirty="0"/>
              <a:t>to all data collected from one year experience of social network www.emama.mk was </a:t>
            </a:r>
            <a:r>
              <a:rPr lang="en-US" dirty="0" smtClean="0"/>
              <a:t>performed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The aim was to </a:t>
            </a:r>
            <a:r>
              <a:rPr lang="en-US" dirty="0"/>
              <a:t>discover the users’ preferences of the system and to make a list of priorities for the future 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50 users were included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3864406"/>
            <a:ext cx="5896272" cy="24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781128"/>
          </a:xfrm>
        </p:spPr>
        <p:txBody>
          <a:bodyPr>
            <a:normAutofit/>
          </a:bodyPr>
          <a:lstStyle/>
          <a:p>
            <a:r>
              <a:rPr lang="en-US" sz="3900" b="1" dirty="0"/>
              <a:t>32</a:t>
            </a:r>
            <a:r>
              <a:rPr lang="en-US" dirty="0"/>
              <a:t> closed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The </a:t>
            </a:r>
            <a:r>
              <a:rPr lang="en-US" dirty="0"/>
              <a:t>questions were arranged in eight </a:t>
            </a:r>
            <a:r>
              <a:rPr lang="en-US" dirty="0" smtClean="0"/>
              <a:t>sections:</a:t>
            </a:r>
          </a:p>
          <a:p>
            <a:pPr lvl="1"/>
            <a:r>
              <a:rPr lang="en-US" i="1" dirty="0" smtClean="0"/>
              <a:t>Demographics </a:t>
            </a:r>
            <a:r>
              <a:rPr lang="en-US" i="1" dirty="0"/>
              <a:t>data; </a:t>
            </a:r>
            <a:endParaRPr lang="en-US" i="1" dirty="0" smtClean="0"/>
          </a:p>
          <a:p>
            <a:pPr lvl="1"/>
            <a:r>
              <a:rPr lang="en-US" i="1" dirty="0" smtClean="0"/>
              <a:t>Accessibility</a:t>
            </a:r>
            <a:r>
              <a:rPr lang="en-US" i="1" dirty="0"/>
              <a:t>; </a:t>
            </a:r>
            <a:endParaRPr lang="en-US" i="1" dirty="0" smtClean="0"/>
          </a:p>
          <a:p>
            <a:pPr lvl="1"/>
            <a:r>
              <a:rPr lang="en-US" i="1" dirty="0" smtClean="0"/>
              <a:t>View</a:t>
            </a:r>
            <a:r>
              <a:rPr lang="en-US" i="1" dirty="0"/>
              <a:t>; </a:t>
            </a:r>
            <a:endParaRPr lang="en-US" i="1" dirty="0" smtClean="0"/>
          </a:p>
          <a:p>
            <a:pPr lvl="1"/>
            <a:r>
              <a:rPr lang="en-US" i="1" dirty="0" smtClean="0"/>
              <a:t>Navigation</a:t>
            </a:r>
            <a:r>
              <a:rPr lang="en-US" i="1" dirty="0"/>
              <a:t>; </a:t>
            </a:r>
            <a:endParaRPr lang="en-US" i="1" dirty="0" smtClean="0"/>
          </a:p>
          <a:p>
            <a:pPr lvl="1"/>
            <a:r>
              <a:rPr lang="en-US" i="1" dirty="0" smtClean="0"/>
              <a:t>Exceptions </a:t>
            </a:r>
            <a:r>
              <a:rPr lang="en-US" i="1" dirty="0"/>
              <a:t>and handling statuses; </a:t>
            </a:r>
            <a:endParaRPr lang="en-US" i="1" dirty="0" smtClean="0"/>
          </a:p>
          <a:p>
            <a:pPr lvl="1"/>
            <a:r>
              <a:rPr lang="en-US" i="1" dirty="0" smtClean="0"/>
              <a:t>Online </a:t>
            </a:r>
            <a:r>
              <a:rPr lang="en-US" i="1" dirty="0"/>
              <a:t>user support; </a:t>
            </a:r>
            <a:endParaRPr lang="en-US" i="1" dirty="0" smtClean="0"/>
          </a:p>
          <a:p>
            <a:pPr lvl="1"/>
            <a:r>
              <a:rPr lang="en-US" i="1" dirty="0" smtClean="0"/>
              <a:t>Learning</a:t>
            </a:r>
            <a:r>
              <a:rPr lang="en-US" i="1" dirty="0"/>
              <a:t>; </a:t>
            </a:r>
            <a:endParaRPr lang="en-US" i="1" dirty="0" smtClean="0"/>
          </a:p>
          <a:p>
            <a:pPr lvl="1"/>
            <a:r>
              <a:rPr lang="en-US" i="1" dirty="0" smtClean="0"/>
              <a:t>Content </a:t>
            </a:r>
            <a:r>
              <a:rPr lang="en-US" i="1" dirty="0"/>
              <a:t>and efficiency.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&amp; 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5454728"/>
              </p:ext>
            </p:extLst>
          </p:nvPr>
        </p:nvGraphicFramePr>
        <p:xfrm>
          <a:off x="59291" y="2924944"/>
          <a:ext cx="44644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74379555"/>
              </p:ext>
            </p:extLst>
          </p:nvPr>
        </p:nvGraphicFramePr>
        <p:xfrm>
          <a:off x="4716016" y="2084832"/>
          <a:ext cx="41044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499992" y="1849686"/>
            <a:ext cx="0" cy="453164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(Slovenia) / 23 - 30 august 2015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</a:t>
            </a:r>
            <a:r>
              <a:rPr lang="en-US" dirty="0"/>
              <a:t>Which statement most closely describes </a:t>
            </a:r>
            <a:r>
              <a:rPr lang="en-US" dirty="0" smtClean="0"/>
              <a:t>you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55508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1A8-1669-42D0-A699-2A79A01B865F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76243"/>
            <a:ext cx="7200800" cy="365125"/>
          </a:xfrm>
        </p:spPr>
        <p:txBody>
          <a:bodyPr/>
          <a:lstStyle/>
          <a:p>
            <a:pPr algn="l"/>
            <a:r>
              <a:rPr lang="en-US" dirty="0"/>
              <a:t>DAAD: 15th Workshop “Software Engineering Education and Reverse Engineering</a:t>
            </a:r>
            <a:r>
              <a:rPr lang="en-US" dirty="0" smtClean="0"/>
              <a:t>” </a:t>
            </a:r>
            <a:r>
              <a:rPr lang="en-US" dirty="0" smtClean="0"/>
              <a:t>(Slovenia) </a:t>
            </a:r>
            <a:r>
              <a:rPr lang="en-US" dirty="0" smtClean="0"/>
              <a:t>/ 23 - 30 august 2015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249</TotalTime>
  <Words>652</Words>
  <Application>Microsoft Office PowerPoint</Application>
  <PresentationFormat>On-screen Show (4:3)</PresentationFormat>
  <Paragraphs>100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Integral</vt:lpstr>
      <vt:lpstr>Quantitative Research on Using Social Networking Site www.emama.mk as Online Community for Health Purposes</vt:lpstr>
      <vt:lpstr>Presentation outline</vt:lpstr>
      <vt:lpstr>Introduction</vt:lpstr>
      <vt:lpstr>The reasons </vt:lpstr>
      <vt:lpstr>The architecture</vt:lpstr>
      <vt:lpstr>The research</vt:lpstr>
      <vt:lpstr>The survey </vt:lpstr>
      <vt:lpstr>Gender &amp; age</vt:lpstr>
      <vt:lpstr>Q: Which statement most closely describes you</vt:lpstr>
      <vt:lpstr>System accessibility</vt:lpstr>
      <vt:lpstr>System design</vt:lpstr>
      <vt:lpstr>System navigation</vt:lpstr>
      <vt:lpstr>Exceptions and handling statuses</vt:lpstr>
      <vt:lpstr>Online user support</vt:lpstr>
      <vt:lpstr>Learning </vt:lpstr>
      <vt:lpstr>Content and Efficiency </vt:lpstr>
      <vt:lpstr>Conclusion and future works</vt:lpstr>
      <vt:lpstr>Thank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Research on Using Social Networking Site www.emama.mk as Online Community  for Health Purposes</dc:title>
  <dc:creator>zserembe</dc:creator>
  <cp:lastModifiedBy>Nesh</cp:lastModifiedBy>
  <cp:revision>48</cp:revision>
  <dcterms:created xsi:type="dcterms:W3CDTF">2015-04-24T09:53:48Z</dcterms:created>
  <dcterms:modified xsi:type="dcterms:W3CDTF">2015-08-28T05:55:37Z</dcterms:modified>
</cp:coreProperties>
</file>